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8" r:id="rId4"/>
    <p:sldId id="269" r:id="rId5"/>
    <p:sldId id="257" r:id="rId6"/>
    <p:sldId id="265" r:id="rId7"/>
    <p:sldId id="258" r:id="rId8"/>
    <p:sldId id="266" r:id="rId9"/>
    <p:sldId id="263" r:id="rId10"/>
  </p:sldIdLst>
  <p:sldSz cx="12188825" cy="6858000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5"/>
  </p:normalViewPr>
  <p:slideViewPr>
    <p:cSldViewPr>
      <p:cViewPr varScale="1">
        <p:scale>
          <a:sx n="89" d="100"/>
          <a:sy n="89" d="100"/>
        </p:scale>
        <p:origin x="896" y="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62041-403D-4C93-A14F-7E15B23B8E52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26E4-8CF7-42B3-A7FD-BA2BFD0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FDDF-C0BD-4152-B8AA-D52407E10FCD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0771D-B6B8-4A1D-8C4A-E7CC5AAD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6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771D-B6B8-4A1D-8C4A-E7CC5AADD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Schuyler updated 1/18/2019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9FED2-1018-4935-98E6-902C36E1FE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Mooney 3/4/2019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49C488-5EA3-4ECF-BEC2-AFAA15EA2DF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Bastian/Helm RPM results</a:t>
            </a:r>
          </a:p>
          <a:p>
            <a:r>
              <a:rPr lang="en-US"/>
              <a:t>6/19/2018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54BB3-4CD0-4E0B-8C77-25D3593D5E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2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771D-B6B8-4A1D-8C4A-E7CC5AADD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</a:t>
            </a:r>
            <a:r>
              <a:rPr lang="en-US" baseline="0" dirty="0"/>
              <a:t> Souder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4A2D-ADDC-4789-8056-F2EC5B3421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Portfolios</a:t>
            </a:r>
          </a:p>
          <a:p>
            <a:r>
              <a:rPr lang="en-US" dirty="0"/>
              <a:t>Carbon</a:t>
            </a:r>
          </a:p>
          <a:p>
            <a:r>
              <a:rPr lang="en-US" dirty="0"/>
              <a:t>Subsidies</a:t>
            </a:r>
          </a:p>
          <a:p>
            <a:r>
              <a:rPr lang="en-US"/>
              <a:t>Renewables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771D-B6B8-4A1D-8C4A-E7CC5AADD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B29E-FF38-4900-A941-B23024C0D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703263"/>
            <a:ext cx="62452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Flexibility</a:t>
            </a:r>
            <a:r>
              <a:rPr lang="en-US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Procurement</a:t>
            </a:r>
          </a:p>
          <a:p>
            <a:pPr defTabSz="9143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Grid Access &amp; Generation Management  </a:t>
            </a:r>
          </a:p>
          <a:p>
            <a:pPr defTabSz="9143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l-NL" altLang="da-DK" dirty="0">
                <a:solidFill>
                  <a:prstClr val="black"/>
                </a:solidFill>
                <a:latin typeface="Arial Narrow" panose="020B0606020202030204" pitchFamily="34" charset="0"/>
              </a:rPr>
              <a:t>Data exchange between TSO &amp; parties connected to the transport grid</a:t>
            </a:r>
          </a:p>
          <a:p>
            <a:pPr defTabSz="9143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Mutual exchange of operational &amp; contractual data </a:t>
            </a:r>
          </a:p>
          <a:p>
            <a:pPr defTabSz="9143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nl-NL" altLang="da-DK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F54D5-9927-4D4F-B5A8-C531E0245A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jm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/>
          </p:cNvPr>
          <p:cNvSpPr/>
          <p:nvPr/>
        </p:nvSpPr>
        <p:spPr>
          <a:xfrm>
            <a:off x="786605" y="6387967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>
                <a:solidFill>
                  <a:schemeClr val="bg1"/>
                </a:solidFill>
              </a:rPr>
              <a:t>PJM</a:t>
            </a:r>
            <a:r>
              <a:rPr lang="en-US" altLang="en-US" sz="1100" dirty="0">
                <a:solidFill>
                  <a:schemeClr val="bg1"/>
                </a:solidFill>
                <a:cs typeface="Arial" charset="0"/>
              </a:rPr>
              <a:t>©2019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9" name="Rounded Rectangle 8">
            <a:hlinkClick r:id="rId2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0860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803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00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604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jm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>
                <a:solidFill>
                  <a:schemeClr val="bg1"/>
                </a:solidFill>
              </a:rPr>
              <a:t>PJM</a:t>
            </a:r>
            <a:r>
              <a:rPr lang="en-US" altLang="en-US" sz="1100" dirty="0">
                <a:solidFill>
                  <a:schemeClr val="bg1"/>
                </a:solidFill>
                <a:cs typeface="Arial" charset="0"/>
              </a:rPr>
              <a:t>©2019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3" name="Rounded Rectangle 2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28" r:id="rId2"/>
    <p:sldLayoutId id="2147485829" r:id="rId3"/>
    <p:sldLayoutId id="2147485830" r:id="rId4"/>
    <p:sldLayoutId id="2147485831" r:id="rId5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PJM Wholesale Markets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 </a:t>
            </a:r>
            <a:r>
              <a:rPr lang="en-US" dirty="0" err="1"/>
              <a:t>Bresler</a:t>
            </a:r>
            <a:endParaRPr lang="en-US" dirty="0"/>
          </a:p>
          <a:p>
            <a:r>
              <a:rPr lang="en-US" dirty="0"/>
              <a:t>Senior Vice President –</a:t>
            </a:r>
            <a:br>
              <a:rPr lang="en-US" dirty="0"/>
            </a:br>
            <a:r>
              <a:rPr lang="en-US" dirty="0"/>
              <a:t>Operations and Markets</a:t>
            </a:r>
          </a:p>
          <a:p>
            <a:endParaRPr lang="en-US" dirty="0"/>
          </a:p>
          <a:p>
            <a:r>
              <a:rPr lang="en-US" dirty="0"/>
              <a:t>PJM Interconnection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69625" cy="6858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t>2018 Wind Capacity in PJM</a:t>
            </a:r>
            <a:br>
              <a:rPr/>
            </a:br>
            <a:r>
              <a:t> </a:t>
            </a:r>
            <a:r>
              <a:rPr sz="2000"/>
              <a:t>Generation is Stated in MWh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66788"/>
            <a:ext cx="11199812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6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Forecast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990600"/>
            <a:ext cx="106680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3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Cleared Installed Capacity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990600"/>
            <a:ext cx="11896726" cy="50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Energy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43728"/>
          <a:stretch/>
        </p:blipFill>
        <p:spPr bwMode="auto">
          <a:xfrm>
            <a:off x="8151812" y="4038600"/>
            <a:ext cx="3770148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18" y="1219200"/>
            <a:ext cx="223539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1" y="990600"/>
            <a:ext cx="2257425" cy="12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5612" y="1767403"/>
            <a:ext cx="4724400" cy="2929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Advanced Technologies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Fuel Neutral Approach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System Flexibility Needs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286000"/>
            <a:ext cx="3124200" cy="20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1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/>
        </p:blipFill>
        <p:spPr bwMode="auto">
          <a:xfrm>
            <a:off x="373124" y="870023"/>
            <a:ext cx="10666352" cy="52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9012" y="454247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Phase 3: Ongoing Coordination</a:t>
            </a:r>
          </a:p>
          <a:p>
            <a:r>
              <a:rPr lang="en-US" dirty="0">
                <a:latin typeface="Arial Narrow" panose="020B0606020202030204" pitchFamily="34" charset="0"/>
              </a:rPr>
              <a:t>Address specific security concerns identified by federal and state agencies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76200"/>
            <a:ext cx="10969625" cy="639763"/>
          </a:xfrm>
        </p:spPr>
        <p:txBody>
          <a:bodyPr/>
          <a:lstStyle/>
          <a:p>
            <a:r>
              <a:rPr lang="en-US" dirty="0"/>
              <a:t>Assuring Fuel Security for the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612" y="2033916"/>
            <a:ext cx="344646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Arial Narrow" panose="020B0506020202030204" pitchFamily="34" charset="0"/>
              </a:rPr>
              <a:t>Define fuel security </a:t>
            </a:r>
            <a:r>
              <a:rPr lang="en-US" sz="2000" b="1" dirty="0">
                <a:solidFill>
                  <a:schemeClr val="accent3"/>
                </a:solidFill>
                <a:latin typeface="Arial Narrow" panose="020B0506020202030204" pitchFamily="34" charset="0"/>
              </a:rPr>
              <a:t>considering risks in fuel delivery</a:t>
            </a:r>
            <a:r>
              <a:rPr lang="en-US" sz="2000" dirty="0">
                <a:latin typeface="Arial Narrow" panose="020B0506020202030204" pitchFamily="34" charset="0"/>
              </a:rPr>
              <a:t> to critical generators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Arial Narrow" panose="020B0506020202030204" pitchFamily="34" charset="0"/>
              </a:rPr>
              <a:t>Reaffirm the </a:t>
            </a:r>
            <a:r>
              <a:rPr lang="en-US" sz="2000" b="1" dirty="0">
                <a:solidFill>
                  <a:schemeClr val="accent3"/>
                </a:solidFill>
                <a:latin typeface="Arial Narrow" panose="020B0506020202030204" pitchFamily="34" charset="0"/>
              </a:rPr>
              <a:t>value of markets to </a:t>
            </a:r>
            <a:r>
              <a:rPr lang="en-US" sz="2000" dirty="0">
                <a:latin typeface="Arial Narrow" panose="020B0506020202030204" pitchFamily="34" charset="0"/>
              </a:rPr>
              <a:t>achieving a cost-effective, fuel-secure fleet of resources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3"/>
                </a:solidFill>
                <a:latin typeface="Arial Narrow" panose="020B0506020202030204" pitchFamily="34" charset="0"/>
              </a:rPr>
              <a:t>Identify fuel security risks </a:t>
            </a:r>
            <a:r>
              <a:rPr lang="en-US" sz="2000" dirty="0">
                <a:latin typeface="Arial Narrow" panose="020B0506020202030204" pitchFamily="34" charset="0"/>
              </a:rPr>
              <a:t>with a primary focus on resilience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Arial Narrow" panose="020B0506020202030204" pitchFamily="34" charset="0"/>
              </a:rPr>
              <a:t>Establish </a:t>
            </a:r>
            <a:r>
              <a:rPr lang="en-US" sz="2000" b="1" dirty="0">
                <a:solidFill>
                  <a:schemeClr val="accent3"/>
                </a:solidFill>
                <a:latin typeface="Arial Narrow" panose="020B0506020202030204" pitchFamily="34" charset="0"/>
              </a:rPr>
              <a:t>criteria to value fuel security</a:t>
            </a:r>
            <a:r>
              <a:rPr lang="en-US" sz="2000" dirty="0">
                <a:latin typeface="Arial Narrow" panose="020B0506020202030204" pitchFamily="34" charset="0"/>
              </a:rPr>
              <a:t> in PJM markets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212" y="2000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Phase 1: Analysis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Identify potential system vulnerabilities and develop criteria to address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5212" y="3295471"/>
            <a:ext cx="279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Phase 2: Modeling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Model incorporation of vulnerabilities into PJM’s markets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6612" y="2133600"/>
            <a:ext cx="3276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May–November 2018</a:t>
            </a:r>
          </a:p>
          <a:p>
            <a:r>
              <a:rPr lang="en-US" dirty="0">
                <a:latin typeface="Arial Narrow" panose="020B0606020202030204" pitchFamily="34" charset="0"/>
              </a:rPr>
              <a:t>Analysis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May 2018 – December 2019</a:t>
            </a:r>
          </a:p>
          <a:p>
            <a:r>
              <a:rPr lang="en-US" dirty="0">
                <a:latin typeface="Arial Narrow" panose="020B0606020202030204" pitchFamily="34" charset="0"/>
              </a:rPr>
              <a:t>Phase 3 ongoing coordination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2019/2020</a:t>
            </a:r>
          </a:p>
          <a:p>
            <a:r>
              <a:rPr lang="en-US" dirty="0">
                <a:latin typeface="Arial Narrow" panose="020B0606020202030204" pitchFamily="34" charset="0"/>
              </a:rPr>
              <a:t>Phase 2 - Assess market design in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2019 and target solution filed with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FERC early 2020</a:t>
            </a:r>
          </a:p>
        </p:txBody>
      </p:sp>
    </p:spTree>
    <p:extLst>
      <p:ext uri="{BB962C8B-B14F-4D97-AF65-F5344CB8AC3E}">
        <p14:creationId xmlns:p14="http://schemas.microsoft.com/office/powerpoint/2010/main" val="178898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4701993"/>
            <a:ext cx="2263017" cy="14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Goal of Markets Changing . .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400" y="6182952"/>
            <a:ext cx="3859213" cy="476250"/>
          </a:xfrm>
        </p:spPr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828800"/>
            <a:ext cx="3314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5" t="49110" r="7598" b="23985"/>
          <a:stretch/>
        </p:blipFill>
        <p:spPr bwMode="auto">
          <a:xfrm>
            <a:off x="7626082" y="1924327"/>
            <a:ext cx="3886199" cy="15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828800"/>
            <a:ext cx="37433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20" y="4102969"/>
            <a:ext cx="2536292" cy="1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carb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963919"/>
            <a:ext cx="1416231" cy="98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557" y="1172801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Reliability 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1317" y="1828800"/>
            <a:ext cx="730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176" y="1287259"/>
            <a:ext cx="43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Other public policy goals?</a:t>
            </a:r>
          </a:p>
        </p:txBody>
      </p:sp>
    </p:spTree>
    <p:extLst>
      <p:ext uri="{BB962C8B-B14F-4D97-AF65-F5344CB8AC3E}">
        <p14:creationId xmlns:p14="http://schemas.microsoft.com/office/powerpoint/2010/main" val="243713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Carbon Pricing Study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16437"/>
              </p:ext>
            </p:extLst>
          </p:nvPr>
        </p:nvGraphicFramePr>
        <p:xfrm>
          <a:off x="1217612" y="1066800"/>
          <a:ext cx="9296400" cy="419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16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Carbon Pricing Scheme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Carbon Adder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Border Adjustment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 Natural Gas Prices &amp; Load Forecast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Natural Gas Sensitivities 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Load Forecast Sensitivities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Reference*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1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Regional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 – 25%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Only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Social Cost of Carbon (SCC) **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 + 25%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10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Sub-Regional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 – 25%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Only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Social Cost of Carbon (SCC)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Only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 + 25%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Only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Two-Way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</a:t>
                      </a:r>
                      <a:endParaRPr lang="en-US" sz="11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www.pjm.com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5812" y="1066800"/>
            <a:ext cx="1524000" cy="4191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9384" y="5410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Will include RGGI</a:t>
            </a:r>
          </a:p>
          <a:p>
            <a:r>
              <a:rPr lang="en-US" sz="1200" dirty="0"/>
              <a:t>** 2023 Social Cost of Carbon = $52.79</a:t>
            </a:r>
          </a:p>
        </p:txBody>
      </p:sp>
    </p:spTree>
    <p:extLst>
      <p:ext uri="{BB962C8B-B14F-4D97-AF65-F5344CB8AC3E}">
        <p14:creationId xmlns:p14="http://schemas.microsoft.com/office/powerpoint/2010/main" val="315373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08012" y="76200"/>
            <a:ext cx="11427023" cy="803089"/>
          </a:xfrm>
        </p:spPr>
        <p:txBody>
          <a:bodyPr/>
          <a:lstStyle/>
          <a:p>
            <a:r>
              <a:rPr lang="en-US" dirty="0"/>
              <a:t>The Future of DER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5" y="990600"/>
            <a:ext cx="1131910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900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FF00F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9969D70D-AB6A-45D5-AA7E-1F74ACF39E3B}" vid="{E3F31637-E7AA-4B8E-96DF-AF263CF92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399</Words>
  <Application>Microsoft Macintosh PowerPoint</Application>
  <PresentationFormat>Custom</PresentationFormat>
  <Paragraphs>168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Default Theme</vt:lpstr>
      <vt:lpstr>PJM Wholesale Markets 2030</vt:lpstr>
      <vt:lpstr>2018 Wind Capacity in PJM  Generation is Stated in MWh</vt:lpstr>
      <vt:lpstr>Solar Forecast</vt:lpstr>
      <vt:lpstr>Cleared Installed Capacity</vt:lpstr>
      <vt:lpstr>Future of Energy Markets</vt:lpstr>
      <vt:lpstr>Assuring Fuel Security for the Future</vt:lpstr>
      <vt:lpstr>Is the Goal of Markets Changing . . .</vt:lpstr>
      <vt:lpstr>PJM Carbon Pricing Study</vt:lpstr>
      <vt:lpstr>The Future of DER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2019-04-16T13:01:54Z</dcterms:created>
  <dcterms:modified xsi:type="dcterms:W3CDTF">2019-04-22T18:14:13Z</dcterms:modified>
</cp:coreProperties>
</file>